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2"/>
  </p:notesMasterIdLst>
  <p:sldIdLst>
    <p:sldId id="300" r:id="rId2"/>
    <p:sldId id="347" r:id="rId3"/>
    <p:sldId id="298" r:id="rId4"/>
    <p:sldId id="354" r:id="rId5"/>
    <p:sldId id="348" r:id="rId6"/>
    <p:sldId id="355" r:id="rId7"/>
    <p:sldId id="314" r:id="rId8"/>
    <p:sldId id="349" r:id="rId9"/>
    <p:sldId id="350" r:id="rId10"/>
    <p:sldId id="351" r:id="rId11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2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2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2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2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2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99"/>
    <a:srgbClr val="A0B66A"/>
    <a:srgbClr val="0053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429" autoAdjust="0"/>
    <p:restoredTop sz="83810" autoAdjust="0"/>
  </p:normalViewPr>
  <p:slideViewPr>
    <p:cSldViewPr showGuides="1">
      <p:cViewPr>
        <p:scale>
          <a:sx n="79" d="100"/>
          <a:sy n="79" d="100"/>
        </p:scale>
        <p:origin x="-1500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200"/>
            </a:lvl1pPr>
          </a:lstStyle>
          <a:p>
            <a:endParaRPr lang="en-GB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/>
            </a:lvl1pPr>
          </a:lstStyle>
          <a:p>
            <a:endParaRPr lang="en-GB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Fare clic per modificare gli stili del testo dello schema</a:t>
            </a:r>
          </a:p>
          <a:p>
            <a:pPr lvl="1"/>
            <a:r>
              <a:rPr lang="en-GB"/>
              <a:t>Secondo livello</a:t>
            </a:r>
          </a:p>
          <a:p>
            <a:pPr lvl="2"/>
            <a:r>
              <a:rPr lang="en-GB"/>
              <a:t>Terzo livello</a:t>
            </a:r>
          </a:p>
          <a:p>
            <a:pPr lvl="3"/>
            <a:r>
              <a:rPr lang="en-GB"/>
              <a:t>Quarto livello</a:t>
            </a:r>
          </a:p>
          <a:p>
            <a:pPr lvl="4"/>
            <a:r>
              <a:rPr lang="en-GB"/>
              <a:t>Quinto livello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200"/>
            </a:lvl1pPr>
          </a:lstStyle>
          <a:p>
            <a:endParaRPr lang="en-GB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/>
            </a:lvl1pPr>
          </a:lstStyle>
          <a:p>
            <a:fld id="{5FB7B063-A2E4-E541-AF1D-53E3E153D6F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2878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b="1" dirty="0" smtClean="0">
              <a:latin typeface="Arial" pitchFamily="-108" charset="0"/>
            </a:endParaRPr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B7B063-A2E4-E541-AF1D-53E3E153D6FD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5637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31" name="Picture 15" descr="cover_template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4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9" name="Rectangle 13"/>
          <p:cNvSpPr>
            <a:spLocks noGrp="1" noChangeArrowheads="1"/>
          </p:cNvSpPr>
          <p:nvPr>
            <p:ph type="ctrTitle" sz="quarter"/>
          </p:nvPr>
        </p:nvSpPr>
        <p:spPr>
          <a:xfrm>
            <a:off x="1027113" y="3032125"/>
            <a:ext cx="7772400" cy="809625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 smtClean="0"/>
          </a:p>
        </p:txBody>
      </p:sp>
      <p:sp>
        <p:nvSpPr>
          <p:cNvPr id="9230" name="Rectangle 1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863850" y="4183063"/>
            <a:ext cx="5943600" cy="381000"/>
          </a:xfrm>
        </p:spPr>
        <p:txBody>
          <a:bodyPr/>
          <a:lstStyle>
            <a:lvl1pPr marL="0" indent="0" algn="r">
              <a:defRPr sz="2000">
                <a:solidFill>
                  <a:srgbClr val="005395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pic>
        <p:nvPicPr>
          <p:cNvPr id="6" name="Picture 6" descr="DOCO new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9"/>
            <a:ext cx="2808312" cy="508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vert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GB"/>
            </a:lvl5pPr>
          </a:lstStyle>
          <a:p>
            <a:pPr lvl="0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§"/>
            </a:pPr>
            <a:r>
              <a:rPr lang="en-US" smtClean="0"/>
              <a:t>Click to edit Master text styles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§"/>
            </a:pPr>
            <a:r>
              <a:rPr lang="en-US" smtClean="0"/>
              <a:t>Second level</a:t>
            </a:r>
          </a:p>
          <a:p>
            <a:pPr lvl="2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§"/>
            </a:pPr>
            <a:r>
              <a:rPr lang="en-US" smtClean="0"/>
              <a:t>Third level</a:t>
            </a:r>
          </a:p>
          <a:p>
            <a:pPr lvl="3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§"/>
            </a:pPr>
            <a:r>
              <a:rPr lang="en-US" smtClean="0"/>
              <a:t>Fourth level</a:t>
            </a:r>
          </a:p>
          <a:p>
            <a:pPr lvl="4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§"/>
            </a:pPr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1113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19888" y="1412776"/>
            <a:ext cx="2095500" cy="4500662"/>
          </a:xfrm>
        </p:spPr>
        <p:txBody>
          <a:bodyPr vert="eaVert"/>
          <a:lstStyle>
            <a:lvl1pPr algn="l">
              <a:defRPr>
                <a:solidFill>
                  <a:srgbClr val="0070C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31800" y="1412776"/>
            <a:ext cx="6135688" cy="450066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vert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GB"/>
            </a:lvl5pPr>
          </a:lstStyle>
          <a:p>
            <a:pPr lvl="0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§"/>
            </a:pPr>
            <a:r>
              <a:rPr lang="en-US" smtClean="0"/>
              <a:t>Click to edit Master text styles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§"/>
            </a:pPr>
            <a:r>
              <a:rPr lang="en-US" smtClean="0"/>
              <a:t>Second level</a:t>
            </a:r>
          </a:p>
          <a:p>
            <a:pPr lvl="2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§"/>
            </a:pPr>
            <a:r>
              <a:rPr lang="en-US" smtClean="0"/>
              <a:t>Third level</a:t>
            </a:r>
          </a:p>
          <a:p>
            <a:pPr lvl="3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§"/>
            </a:pPr>
            <a:r>
              <a:rPr lang="en-US" smtClean="0"/>
              <a:t>Fourth level</a:t>
            </a:r>
          </a:p>
          <a:p>
            <a:pPr lvl="4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§"/>
            </a:pPr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538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772816"/>
            <a:ext cx="7772400" cy="4114800"/>
          </a:xfrm>
        </p:spPr>
        <p:txBody>
          <a:bodyPr/>
          <a:lstStyle>
            <a:lvl1pPr marL="342900" indent="-342900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§"/>
              <a:defRPr sz="2400"/>
            </a:lvl1pPr>
            <a:lvl2pPr marL="800100" indent="-342900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 sz="2400"/>
            </a:lvl2pPr>
            <a:lvl3pPr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defRPr sz="2400"/>
            </a:lvl3pPr>
            <a:lvl4pPr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defRPr sz="2400"/>
            </a:lvl4pPr>
            <a:lvl5pPr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defRPr sz="2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2538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94743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31800" y="1798638"/>
            <a:ext cx="3810000" cy="41148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sz="2000" dirty="0" smtClean="0"/>
            </a:lvl3pPr>
            <a:lvl4pPr>
              <a:defRPr lang="en-US" sz="2000" dirty="0" smtClean="0"/>
            </a:lvl4pPr>
            <a:lvl5pPr>
              <a:defRPr lang="en-GB" sz="2000" dirty="0"/>
            </a:lvl5pPr>
          </a:lstStyle>
          <a:p>
            <a:pPr lvl="0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§"/>
            </a:pPr>
            <a:r>
              <a:rPr lang="en-US" smtClean="0"/>
              <a:t>Click to edit Master text styles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§"/>
            </a:pPr>
            <a:r>
              <a:rPr lang="en-US" smtClean="0"/>
              <a:t>Second level</a:t>
            </a:r>
          </a:p>
          <a:p>
            <a:pPr lvl="2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§"/>
            </a:pPr>
            <a:r>
              <a:rPr lang="en-US" smtClean="0"/>
              <a:t>Third level</a:t>
            </a:r>
          </a:p>
          <a:p>
            <a:pPr lvl="3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§"/>
            </a:pPr>
            <a:r>
              <a:rPr lang="en-US" smtClean="0"/>
              <a:t>Fourth level</a:t>
            </a:r>
          </a:p>
          <a:p>
            <a:pPr lvl="4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§"/>
            </a:pPr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394200" y="1798638"/>
            <a:ext cx="3810000" cy="41148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sz="2000" dirty="0" smtClean="0"/>
            </a:lvl3pPr>
            <a:lvl4pPr>
              <a:defRPr lang="en-US" sz="2000" dirty="0" smtClean="0"/>
            </a:lvl4pPr>
            <a:lvl5pPr>
              <a:defRPr lang="en-GB" sz="2000" dirty="0"/>
            </a:lvl5pPr>
          </a:lstStyle>
          <a:p>
            <a:pPr lvl="0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§"/>
            </a:pPr>
            <a:r>
              <a:rPr lang="en-US" smtClean="0"/>
              <a:t>Click to edit Master text styles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§"/>
            </a:pPr>
            <a:r>
              <a:rPr lang="en-US" smtClean="0"/>
              <a:t>Second level</a:t>
            </a:r>
          </a:p>
          <a:p>
            <a:pPr lvl="2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§"/>
            </a:pPr>
            <a:r>
              <a:rPr lang="en-US" smtClean="0"/>
              <a:t>Third level</a:t>
            </a:r>
          </a:p>
          <a:p>
            <a:pPr lvl="3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§"/>
            </a:pPr>
            <a:r>
              <a:rPr lang="en-US" smtClean="0"/>
              <a:t>Fourth level</a:t>
            </a:r>
          </a:p>
          <a:p>
            <a:pPr lvl="4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§"/>
            </a:pPr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0014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z="2000" smtClean="0"/>
            </a:lvl3pPr>
            <a:lvl4pPr>
              <a:defRPr lang="en-US" sz="2000" smtClean="0"/>
            </a:lvl4pPr>
            <a:lvl5pPr>
              <a:defRPr lang="en-GB" sz="2000"/>
            </a:lvl5pPr>
          </a:lstStyle>
          <a:p>
            <a:pPr lvl="0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§"/>
            </a:pPr>
            <a:r>
              <a:rPr lang="en-US" smtClean="0"/>
              <a:t>Click to edit Master text styles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§"/>
            </a:pPr>
            <a:r>
              <a:rPr lang="en-US" smtClean="0"/>
              <a:t>Second level</a:t>
            </a:r>
          </a:p>
          <a:p>
            <a:pPr lvl="2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§"/>
            </a:pPr>
            <a:r>
              <a:rPr lang="en-US" smtClean="0"/>
              <a:t>Third level</a:t>
            </a:r>
          </a:p>
          <a:p>
            <a:pPr lvl="3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§"/>
            </a:pPr>
            <a:r>
              <a:rPr lang="en-US" smtClean="0"/>
              <a:t>Fourth level</a:t>
            </a:r>
          </a:p>
          <a:p>
            <a:pPr lvl="4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§"/>
            </a:pPr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z="2000" smtClean="0"/>
            </a:lvl3pPr>
            <a:lvl4pPr>
              <a:defRPr lang="en-US" sz="2000" smtClean="0"/>
            </a:lvl4pPr>
            <a:lvl5pPr>
              <a:defRPr lang="en-GB" sz="2000"/>
            </a:lvl5pPr>
          </a:lstStyle>
          <a:p>
            <a:pPr lvl="0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§"/>
            </a:pPr>
            <a:r>
              <a:rPr lang="en-US" smtClean="0"/>
              <a:t>Click to edit Master text styles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§"/>
            </a:pPr>
            <a:r>
              <a:rPr lang="en-US" smtClean="0"/>
              <a:t>Second level</a:t>
            </a:r>
          </a:p>
          <a:p>
            <a:pPr lvl="2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§"/>
            </a:pPr>
            <a:r>
              <a:rPr lang="en-US" smtClean="0"/>
              <a:t>Third level</a:t>
            </a:r>
          </a:p>
          <a:p>
            <a:pPr lvl="3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§"/>
            </a:pPr>
            <a:r>
              <a:rPr lang="en-US" smtClean="0"/>
              <a:t>Fourth level</a:t>
            </a:r>
          </a:p>
          <a:p>
            <a:pPr lvl="4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§"/>
            </a:pPr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8125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3481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0642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1484784"/>
            <a:ext cx="5111750" cy="4641379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2000" dirty="0" smtClean="0"/>
            </a:lvl1pPr>
            <a:lvl2pPr>
              <a:defRPr lang="en-US" sz="2000" dirty="0" smtClean="0"/>
            </a:lvl2pPr>
            <a:lvl3pPr>
              <a:defRPr lang="en-US" sz="2000" dirty="0" smtClean="0"/>
            </a:lvl3pPr>
            <a:lvl4pPr>
              <a:defRPr lang="en-US" sz="2000" dirty="0" smtClean="0"/>
            </a:lvl4pPr>
            <a:lvl5pPr>
              <a:defRPr lang="en-GB" sz="2000" dirty="0"/>
            </a:lvl5pPr>
          </a:lstStyle>
          <a:p>
            <a:pPr lvl="0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§"/>
            </a:pPr>
            <a:r>
              <a:rPr lang="en-US" smtClean="0"/>
              <a:t>Click to edit Master text styles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§"/>
            </a:pPr>
            <a:r>
              <a:rPr lang="en-US" smtClean="0"/>
              <a:t>Second level</a:t>
            </a:r>
          </a:p>
          <a:p>
            <a:pPr lvl="2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§"/>
            </a:pPr>
            <a:r>
              <a:rPr lang="en-US" smtClean="0"/>
              <a:t>Third level</a:t>
            </a:r>
          </a:p>
          <a:p>
            <a:pPr lvl="3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§"/>
            </a:pPr>
            <a:r>
              <a:rPr lang="en-US" smtClean="0"/>
              <a:t>Fourth level</a:t>
            </a:r>
          </a:p>
          <a:p>
            <a:pPr lvl="4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§"/>
            </a:pPr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67190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1412775"/>
            <a:ext cx="5486400" cy="33147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39823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8" name="Picture 24" descr="banda_templat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1800"/>
            <a:ext cx="9145588" cy="88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6194826"/>
            <a:ext cx="649288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045" name="Rectangle 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1798638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§"/>
            </a:pPr>
            <a:r>
              <a:rPr lang="en-GB" dirty="0"/>
              <a:t>Fare </a:t>
            </a:r>
            <a:r>
              <a:rPr lang="en-GB" dirty="0" err="1"/>
              <a:t>clic</a:t>
            </a:r>
            <a:r>
              <a:rPr lang="en-GB" dirty="0"/>
              <a:t> per </a:t>
            </a:r>
            <a:r>
              <a:rPr lang="en-GB" dirty="0" err="1"/>
              <a:t>modificare</a:t>
            </a:r>
            <a:r>
              <a:rPr lang="en-GB" dirty="0"/>
              <a:t> </a:t>
            </a:r>
            <a:r>
              <a:rPr lang="en-GB" dirty="0" err="1"/>
              <a:t>gli</a:t>
            </a:r>
            <a:r>
              <a:rPr lang="en-GB" dirty="0"/>
              <a:t> </a:t>
            </a:r>
            <a:r>
              <a:rPr lang="en-GB" dirty="0" err="1"/>
              <a:t>stili</a:t>
            </a:r>
            <a:r>
              <a:rPr lang="en-GB" dirty="0"/>
              <a:t> del </a:t>
            </a:r>
            <a:r>
              <a:rPr lang="en-GB" dirty="0" err="1"/>
              <a:t>testo</a:t>
            </a:r>
            <a:r>
              <a:rPr lang="en-GB" dirty="0"/>
              <a:t> </a:t>
            </a:r>
            <a:r>
              <a:rPr lang="en-GB" dirty="0" err="1"/>
              <a:t>dello</a:t>
            </a:r>
            <a:r>
              <a:rPr lang="en-GB" dirty="0"/>
              <a:t> schema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</a:pPr>
            <a:r>
              <a:rPr lang="en-GB" dirty="0"/>
              <a:t>Secondo </a:t>
            </a:r>
            <a:r>
              <a:rPr lang="en-GB" dirty="0" err="1"/>
              <a:t>livello</a:t>
            </a:r>
            <a:endParaRPr lang="en-GB" dirty="0"/>
          </a:p>
          <a:p>
            <a:pPr lvl="2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</a:pPr>
            <a:r>
              <a:rPr lang="en-GB" dirty="0" err="1"/>
              <a:t>Terzo</a:t>
            </a:r>
            <a:r>
              <a:rPr lang="en-GB" dirty="0"/>
              <a:t> </a:t>
            </a:r>
            <a:r>
              <a:rPr lang="en-GB" dirty="0" err="1"/>
              <a:t>livello</a:t>
            </a:r>
            <a:endParaRPr lang="en-GB" dirty="0"/>
          </a:p>
          <a:p>
            <a:pPr lvl="3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</a:pPr>
            <a:r>
              <a:rPr lang="en-GB" dirty="0"/>
              <a:t>Quarto </a:t>
            </a:r>
            <a:r>
              <a:rPr lang="en-GB" dirty="0" err="1"/>
              <a:t>livello</a:t>
            </a:r>
            <a:endParaRPr lang="en-GB" dirty="0"/>
          </a:p>
          <a:p>
            <a:pPr lvl="4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</a:pPr>
            <a:r>
              <a:rPr lang="en-GB" dirty="0" err="1"/>
              <a:t>Quinto</a:t>
            </a:r>
            <a:r>
              <a:rPr lang="en-GB" dirty="0"/>
              <a:t> </a:t>
            </a:r>
            <a:r>
              <a:rPr lang="en-GB" dirty="0" err="1"/>
              <a:t>livello</a:t>
            </a:r>
            <a:endParaRPr lang="en-GB" dirty="0"/>
          </a:p>
        </p:txBody>
      </p:sp>
      <p:sp>
        <p:nvSpPr>
          <p:cNvPr id="1046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577850"/>
            <a:ext cx="7772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Fare </a:t>
            </a:r>
            <a:r>
              <a:rPr lang="en-GB" dirty="0" err="1"/>
              <a:t>clic</a:t>
            </a:r>
            <a:r>
              <a:rPr lang="en-GB" dirty="0"/>
              <a:t> per </a:t>
            </a:r>
            <a:r>
              <a:rPr lang="en-GB" dirty="0" err="1"/>
              <a:t>modificare</a:t>
            </a:r>
            <a:r>
              <a:rPr lang="en-GB" dirty="0"/>
              <a:t> stile</a:t>
            </a:r>
          </a:p>
        </p:txBody>
      </p:sp>
      <p:pic>
        <p:nvPicPr>
          <p:cNvPr id="6" name="Picture 6" descr="DOCO new logo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264" y="6346129"/>
            <a:ext cx="1944216" cy="351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lang="en-GB" sz="2400" dirty="0">
          <a:solidFill>
            <a:schemeClr val="tx1"/>
          </a:solidFill>
          <a:latin typeface="+mn-lt"/>
          <a:ea typeface="+mn-ea"/>
          <a:cs typeface="+mn-cs"/>
        </a:defRPr>
      </a:lvl1pPr>
      <a:lvl2pPr marL="8001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lang="en-GB" sz="2400" dirty="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lang="en-GB" sz="2400" dirty="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lang="en-GB" sz="2400" dirty="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lang="en-GB" sz="2400" dirty="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2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Operations Analysis- Step 3: </a:t>
            </a:r>
            <a:br>
              <a:rPr lang="en-US" dirty="0" smtClean="0"/>
            </a:br>
            <a:r>
              <a:rPr lang="en-US" dirty="0" smtClean="0"/>
              <a:t>Cost Benefit Analysis</a:t>
            </a:r>
            <a:endParaRPr lang="en-GB" sz="1800" b="1" dirty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622448" y="4653136"/>
            <a:ext cx="5943600" cy="87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GB"/>
            </a:defPPr>
            <a:lvl1pPr algn="l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Font typeface="Wingdings" pitchFamily="2" charset="2"/>
              <a:buChar char="§"/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Font typeface="Wingdings" pitchFamily="2" charset="2"/>
              <a:buChar char="§"/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Font typeface="Wingdings" pitchFamily="2" charset="2"/>
              <a:buChar char="§"/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Font typeface="Wingdings" pitchFamily="2" charset="2"/>
              <a:buChar char="§"/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Font typeface="Wingdings" pitchFamily="2" charset="2"/>
              <a:buChar char="§"/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 typeface="Arial" charset="0"/>
              <a:buNone/>
              <a:defRPr/>
            </a:pPr>
            <a:r>
              <a:rPr lang="en-CA" altLang="en-US" sz="1600" kern="0" dirty="0" smtClean="0"/>
              <a:t>Advanced Business Operations Training</a:t>
            </a:r>
          </a:p>
          <a:p>
            <a:pPr algn="ctr" eaLnBrk="1" hangingPunct="1">
              <a:lnSpc>
                <a:spcPct val="100000"/>
              </a:lnSpc>
              <a:buClrTx/>
              <a:buFont typeface="Arial" charset="0"/>
              <a:buNone/>
              <a:defRPr/>
            </a:pPr>
            <a:r>
              <a:rPr lang="en-CA" altLang="en-US" sz="1600" kern="0" dirty="0" smtClean="0"/>
              <a:t>Kabul, Afghanistan November 2014.</a:t>
            </a:r>
          </a:p>
          <a:p>
            <a:pPr algn="ctr" eaLnBrk="1" hangingPunct="1">
              <a:lnSpc>
                <a:spcPct val="100000"/>
              </a:lnSpc>
              <a:buClrTx/>
              <a:buFont typeface="Arial" charset="0"/>
              <a:buNone/>
              <a:defRPr/>
            </a:pPr>
            <a:endParaRPr lang="en-CA" altLang="en-US" sz="1600" kern="0" dirty="0" smtClean="0"/>
          </a:p>
          <a:p>
            <a:pPr algn="ctr" eaLnBrk="1" hangingPunct="1">
              <a:lnSpc>
                <a:spcPct val="100000"/>
              </a:lnSpc>
              <a:buClrTx/>
              <a:buFont typeface="Arial" charset="0"/>
              <a:buNone/>
              <a:defRPr/>
            </a:pPr>
            <a:endParaRPr lang="en-CA" altLang="en-US" sz="1600" kern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8533754"/>
              </p:ext>
            </p:extLst>
          </p:nvPr>
        </p:nvGraphicFramePr>
        <p:xfrm>
          <a:off x="0" y="188640"/>
          <a:ext cx="9144000" cy="6669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26" name="Worksheet" r:id="rId3" imgW="12134805" imgH="7172248" progId="Excel.Sheet.12">
                  <p:embed/>
                </p:oleObj>
              </mc:Choice>
              <mc:Fallback>
                <p:oleObj name="Worksheet" r:id="rId3" imgW="12134805" imgH="7172248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188640"/>
                        <a:ext cx="9144000" cy="66693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9792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Benefit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Introduction:</a:t>
            </a:r>
          </a:p>
          <a:p>
            <a:r>
              <a:rPr lang="en-US" sz="1800" dirty="0"/>
              <a:t>I</a:t>
            </a:r>
            <a:r>
              <a:rPr lang="en-US" sz="1800" dirty="0" smtClean="0"/>
              <a:t>t </a:t>
            </a:r>
            <a:r>
              <a:rPr lang="en-US" sz="1800" dirty="0"/>
              <a:t>provides the analytical basis for the UNCT/OMT to make informed </a:t>
            </a:r>
            <a:r>
              <a:rPr lang="en-US" sz="1800" dirty="0" smtClean="0"/>
              <a:t>decisions/prioritization based </a:t>
            </a:r>
            <a:r>
              <a:rPr lang="en-US" sz="1800" dirty="0"/>
              <a:t>on </a:t>
            </a:r>
            <a:r>
              <a:rPr lang="en-US" sz="1800" dirty="0" smtClean="0"/>
              <a:t>two different approaches : </a:t>
            </a:r>
          </a:p>
          <a:p>
            <a:pPr marL="0" indent="0">
              <a:buNone/>
            </a:pPr>
            <a:endParaRPr lang="en-US" sz="1800" dirty="0" smtClean="0"/>
          </a:p>
          <a:p>
            <a:r>
              <a:rPr lang="en-US" sz="1800" b="1" dirty="0"/>
              <a:t>Q</a:t>
            </a:r>
            <a:r>
              <a:rPr lang="en-US" sz="1800" b="1" dirty="0" smtClean="0"/>
              <a:t>ualitative </a:t>
            </a:r>
            <a:r>
              <a:rPr lang="en-US" sz="1800" b="1" dirty="0" smtClean="0"/>
              <a:t>approach</a:t>
            </a:r>
          </a:p>
          <a:p>
            <a:pPr lvl="1"/>
            <a:r>
              <a:rPr lang="en-US" sz="1800" dirty="0" smtClean="0"/>
              <a:t>CBA to take into account any </a:t>
            </a:r>
            <a:r>
              <a:rPr lang="en-US" sz="1800" u="sng" dirty="0">
                <a:solidFill>
                  <a:srgbClr val="7030A0"/>
                </a:solidFill>
              </a:rPr>
              <a:t>cost/</a:t>
            </a:r>
            <a:r>
              <a:rPr lang="en-US" sz="1800" u="sng" dirty="0" smtClean="0">
                <a:solidFill>
                  <a:srgbClr val="7030A0"/>
                </a:solidFill>
              </a:rPr>
              <a:t>quality </a:t>
            </a:r>
            <a:r>
              <a:rPr lang="en-US" sz="1800" u="sng" dirty="0" smtClean="0">
                <a:solidFill>
                  <a:srgbClr val="7030A0"/>
                </a:solidFill>
              </a:rPr>
              <a:t>improvement </a:t>
            </a:r>
            <a:r>
              <a:rPr lang="en-US" sz="1800" dirty="0" smtClean="0"/>
              <a:t>based on estimated baselines figures from surveys/regional figures , </a:t>
            </a:r>
            <a:r>
              <a:rPr lang="en-US" sz="1800" u="sng" dirty="0" smtClean="0">
                <a:solidFill>
                  <a:srgbClr val="7030A0"/>
                </a:solidFill>
              </a:rPr>
              <a:t>staff time </a:t>
            </a:r>
            <a:r>
              <a:rPr lang="en-US" sz="1800" dirty="0" smtClean="0"/>
              <a:t>and other resource requirements  </a:t>
            </a:r>
            <a:endParaRPr lang="en-US" sz="1800" dirty="0"/>
          </a:p>
          <a:p>
            <a:r>
              <a:rPr lang="en-US" sz="1800" b="1" dirty="0"/>
              <a:t>Q</a:t>
            </a:r>
            <a:r>
              <a:rPr lang="en-US" sz="1800" b="1" dirty="0" smtClean="0"/>
              <a:t>uantitative </a:t>
            </a:r>
            <a:r>
              <a:rPr lang="en-US" sz="1800" b="1" dirty="0" smtClean="0"/>
              <a:t>approach</a:t>
            </a:r>
            <a:endParaRPr lang="en-US" sz="1800" b="1" dirty="0"/>
          </a:p>
          <a:p>
            <a:pPr lvl="1"/>
            <a:r>
              <a:rPr lang="en-US" sz="1800" dirty="0"/>
              <a:t>CBA to take into account any </a:t>
            </a:r>
            <a:r>
              <a:rPr lang="en-US" sz="1800" u="sng" dirty="0">
                <a:solidFill>
                  <a:srgbClr val="7030A0"/>
                </a:solidFill>
              </a:rPr>
              <a:t>cost/quality improvement </a:t>
            </a:r>
            <a:r>
              <a:rPr lang="en-US" sz="1800" dirty="0" smtClean="0"/>
              <a:t>based </a:t>
            </a:r>
            <a:r>
              <a:rPr lang="en-US" sz="1800" dirty="0"/>
              <a:t>on established baselines figures </a:t>
            </a:r>
            <a:r>
              <a:rPr lang="en-US" sz="1800" dirty="0" smtClean="0"/>
              <a:t>from Agency ERP database and </a:t>
            </a:r>
            <a:r>
              <a:rPr lang="en-US" sz="1800" u="sng" dirty="0" smtClean="0">
                <a:solidFill>
                  <a:srgbClr val="7030A0"/>
                </a:solidFill>
              </a:rPr>
              <a:t>all elements of cost savings including efficiency gains to be achieved </a:t>
            </a:r>
            <a:r>
              <a:rPr lang="en-US" sz="1800" u="sng" dirty="0" smtClean="0">
                <a:solidFill>
                  <a:srgbClr val="FF0000"/>
                </a:solidFill>
              </a:rPr>
              <a:t>.</a:t>
            </a:r>
            <a:endParaRPr lang="en-US" sz="1800" u="sng" dirty="0">
              <a:solidFill>
                <a:srgbClr val="FF0000"/>
              </a:solidFill>
            </a:endParaRPr>
          </a:p>
          <a:p>
            <a:pPr lvl="1"/>
            <a:r>
              <a:rPr lang="en-US" sz="1800" dirty="0" smtClean="0"/>
              <a:t>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279236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Benefit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b="1" dirty="0" smtClean="0"/>
              <a:t>Objective: </a:t>
            </a:r>
            <a:r>
              <a:rPr lang="en-GB" sz="1800" dirty="0" smtClean="0"/>
              <a:t>Establish basis for value based selection and prioritization  </a:t>
            </a:r>
          </a:p>
          <a:p>
            <a:r>
              <a:rPr lang="en-US" sz="1800" dirty="0" smtClean="0"/>
              <a:t>Provide </a:t>
            </a:r>
            <a:r>
              <a:rPr lang="en-US" sz="1800" u="sng" dirty="0" smtClean="0">
                <a:solidFill>
                  <a:srgbClr val="7030A0"/>
                </a:solidFill>
              </a:rPr>
              <a:t>sufficient, rather than exhaustive</a:t>
            </a:r>
            <a:r>
              <a:rPr lang="en-US" sz="1800" dirty="0" smtClean="0"/>
              <a:t>, overview of the main cost / benefit elements </a:t>
            </a:r>
          </a:p>
          <a:p>
            <a:r>
              <a:rPr lang="en-US" sz="1800" dirty="0" smtClean="0"/>
              <a:t>Only for new services identified in needs analysis</a:t>
            </a:r>
          </a:p>
          <a:p>
            <a:r>
              <a:rPr lang="en-US" sz="1800" dirty="0" smtClean="0"/>
              <a:t>One time vs recurrent cost</a:t>
            </a:r>
          </a:p>
          <a:p>
            <a:r>
              <a:rPr lang="en-US" sz="1800" dirty="0" smtClean="0"/>
              <a:t>Three </a:t>
            </a:r>
            <a:r>
              <a:rPr lang="en-US" sz="1800" dirty="0" smtClean="0"/>
              <a:t>types of costs and benefits:</a:t>
            </a:r>
          </a:p>
          <a:p>
            <a:pPr marL="0" indent="0">
              <a:buNone/>
            </a:pPr>
            <a:endParaRPr lang="en-US" sz="1800" dirty="0" smtClean="0"/>
          </a:p>
          <a:p>
            <a:pPr lvl="1"/>
            <a:r>
              <a:rPr lang="en-US" sz="1800" b="1" dirty="0" smtClean="0"/>
              <a:t>Type 1: Monetary</a:t>
            </a:r>
            <a:r>
              <a:rPr lang="en-US" sz="1800" dirty="0" smtClean="0"/>
              <a:t> Costs &amp; Benefits ($ value)</a:t>
            </a:r>
          </a:p>
          <a:p>
            <a:pPr lvl="1"/>
            <a:r>
              <a:rPr lang="en-US" sz="1800" b="1" dirty="0" smtClean="0"/>
              <a:t>Type 2: Labor</a:t>
            </a:r>
            <a:r>
              <a:rPr lang="en-US" sz="1800" dirty="0"/>
              <a:t> Costs &amp; Benefits </a:t>
            </a:r>
            <a:endParaRPr lang="en-US" sz="1800" dirty="0" smtClean="0"/>
          </a:p>
          <a:p>
            <a:pPr lvl="1"/>
            <a:r>
              <a:rPr lang="en-US" sz="1800" b="1" dirty="0" smtClean="0"/>
              <a:t>Type 3: Other </a:t>
            </a:r>
            <a:r>
              <a:rPr lang="en-US" sz="1800" dirty="0"/>
              <a:t>Costs &amp; Benefits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08" y="692696"/>
            <a:ext cx="9144000" cy="5832648"/>
          </a:xfrm>
          <a:prstGeom prst="rect">
            <a:avLst/>
          </a:prstGeom>
        </p:spPr>
      </p:pic>
      <p:sp>
        <p:nvSpPr>
          <p:cNvPr id="7" name="Text Box 115"/>
          <p:cNvSpPr txBox="1">
            <a:spLocks noChangeArrowheads="1"/>
          </p:cNvSpPr>
          <p:nvPr/>
        </p:nvSpPr>
        <p:spPr bwMode="auto">
          <a:xfrm>
            <a:off x="2411760" y="1371600"/>
            <a:ext cx="64807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800" b="1" dirty="0">
                <a:solidFill>
                  <a:srgbClr val="FF3300"/>
                </a:solidFill>
              </a:rPr>
              <a:t>x</a:t>
            </a:r>
          </a:p>
        </p:txBody>
      </p:sp>
      <p:sp>
        <p:nvSpPr>
          <p:cNvPr id="8" name="Text Box 115"/>
          <p:cNvSpPr txBox="1">
            <a:spLocks noChangeArrowheads="1"/>
          </p:cNvSpPr>
          <p:nvPr/>
        </p:nvSpPr>
        <p:spPr bwMode="auto">
          <a:xfrm>
            <a:off x="5959320" y="1895475"/>
            <a:ext cx="304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800" b="1" dirty="0">
                <a:solidFill>
                  <a:srgbClr val="FF3300"/>
                </a:solidFill>
              </a:rPr>
              <a:t>x</a:t>
            </a:r>
          </a:p>
        </p:txBody>
      </p:sp>
      <p:sp>
        <p:nvSpPr>
          <p:cNvPr id="9" name="Text Box 115"/>
          <p:cNvSpPr txBox="1">
            <a:spLocks noChangeArrowheads="1"/>
          </p:cNvSpPr>
          <p:nvPr/>
        </p:nvSpPr>
        <p:spPr bwMode="auto">
          <a:xfrm>
            <a:off x="2516932" y="2460661"/>
            <a:ext cx="820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800" b="1" dirty="0">
                <a:solidFill>
                  <a:srgbClr val="FF3300"/>
                </a:solidFill>
              </a:rPr>
              <a:t>x</a:t>
            </a:r>
          </a:p>
        </p:txBody>
      </p:sp>
      <p:sp>
        <p:nvSpPr>
          <p:cNvPr id="10" name="Text Box 115"/>
          <p:cNvSpPr txBox="1">
            <a:spLocks noChangeArrowheads="1"/>
          </p:cNvSpPr>
          <p:nvPr/>
        </p:nvSpPr>
        <p:spPr bwMode="auto">
          <a:xfrm>
            <a:off x="4286808" y="2984536"/>
            <a:ext cx="304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800" b="1" dirty="0">
                <a:solidFill>
                  <a:srgbClr val="FF3300"/>
                </a:solidFill>
              </a:rPr>
              <a:t>x</a:t>
            </a:r>
          </a:p>
        </p:txBody>
      </p:sp>
      <p:sp>
        <p:nvSpPr>
          <p:cNvPr id="11" name="Text Box 115"/>
          <p:cNvSpPr txBox="1">
            <a:spLocks noChangeArrowheads="1"/>
          </p:cNvSpPr>
          <p:nvPr/>
        </p:nvSpPr>
        <p:spPr bwMode="auto">
          <a:xfrm>
            <a:off x="5364088" y="3789040"/>
            <a:ext cx="304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800" b="1" dirty="0">
                <a:solidFill>
                  <a:srgbClr val="FF3300"/>
                </a:solidFill>
              </a:rPr>
              <a:t>x</a:t>
            </a:r>
          </a:p>
        </p:txBody>
      </p:sp>
      <p:sp>
        <p:nvSpPr>
          <p:cNvPr id="12" name="Text Box 115"/>
          <p:cNvSpPr txBox="1">
            <a:spLocks noChangeArrowheads="1"/>
          </p:cNvSpPr>
          <p:nvPr/>
        </p:nvSpPr>
        <p:spPr bwMode="auto">
          <a:xfrm>
            <a:off x="8532440" y="4221088"/>
            <a:ext cx="304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800" b="1" dirty="0">
                <a:solidFill>
                  <a:srgbClr val="FF3300"/>
                </a:solidFill>
              </a:rPr>
              <a:t>x</a:t>
            </a:r>
          </a:p>
        </p:txBody>
      </p:sp>
      <p:sp>
        <p:nvSpPr>
          <p:cNvPr id="13" name="Text Box 115"/>
          <p:cNvSpPr txBox="1">
            <a:spLocks noChangeArrowheads="1"/>
          </p:cNvSpPr>
          <p:nvPr/>
        </p:nvSpPr>
        <p:spPr bwMode="auto">
          <a:xfrm>
            <a:off x="7740352" y="4805713"/>
            <a:ext cx="304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800" b="1" dirty="0">
                <a:solidFill>
                  <a:srgbClr val="FF3300"/>
                </a:solidFill>
              </a:rPr>
              <a:t>x</a:t>
            </a:r>
          </a:p>
        </p:txBody>
      </p:sp>
      <p:sp>
        <p:nvSpPr>
          <p:cNvPr id="14" name="Text Box 115"/>
          <p:cNvSpPr txBox="1">
            <a:spLocks noChangeArrowheads="1"/>
          </p:cNvSpPr>
          <p:nvPr/>
        </p:nvSpPr>
        <p:spPr bwMode="auto">
          <a:xfrm>
            <a:off x="2411760" y="5364376"/>
            <a:ext cx="304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800" b="1" dirty="0">
                <a:solidFill>
                  <a:srgbClr val="FF3300"/>
                </a:solidFill>
              </a:rPr>
              <a:t>x</a:t>
            </a:r>
          </a:p>
        </p:txBody>
      </p:sp>
      <p:sp>
        <p:nvSpPr>
          <p:cNvPr id="15" name="Text Box 115"/>
          <p:cNvSpPr txBox="1">
            <a:spLocks noChangeArrowheads="1"/>
          </p:cNvSpPr>
          <p:nvPr/>
        </p:nvSpPr>
        <p:spPr bwMode="auto">
          <a:xfrm>
            <a:off x="3347864" y="5916041"/>
            <a:ext cx="304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800" b="1" dirty="0">
                <a:solidFill>
                  <a:srgbClr val="FF3300"/>
                </a:solidFill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2959841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Template Simplified Transaction Cost Analysis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251520" y="1484780"/>
          <a:ext cx="8568950" cy="4464496"/>
        </p:xfrm>
        <a:graphic>
          <a:graphicData uri="http://schemas.openxmlformats.org/drawingml/2006/table">
            <a:tbl>
              <a:tblPr firstRow="1" firstCol="1" bandRow="1"/>
              <a:tblGrid>
                <a:gridCol w="856895"/>
                <a:gridCol w="856895"/>
                <a:gridCol w="856895"/>
                <a:gridCol w="856895"/>
                <a:gridCol w="856895"/>
                <a:gridCol w="856895"/>
                <a:gridCol w="856895"/>
                <a:gridCol w="856895"/>
                <a:gridCol w="856895"/>
                <a:gridCol w="856895"/>
              </a:tblGrid>
              <a:tr h="4598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Monetary Costs Benefits ($)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Labor </a:t>
                      </a:r>
                      <a:r>
                        <a:rPr lang="en-US" sz="800" b="1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Costs Benefits 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Other Costs/Benefits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Prioritization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9943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B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D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F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G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H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70518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Proposed Business Solution (incl. Common Services)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Anticipated Monetary</a:t>
                      </a:r>
                      <a:endParaRPr lang="en-US" sz="9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Cost</a:t>
                      </a:r>
                      <a:endParaRPr lang="en-US" sz="9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(One Time &amp; Recurring $ Investment)</a:t>
                      </a:r>
                      <a:endParaRPr lang="en-US" sz="9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Anticipated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Monetary Benefit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(One Time &amp; Recurring Benefits)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Anticipated</a:t>
                      </a:r>
                      <a:endParaRPr lang="en-US" sz="9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Labor</a:t>
                      </a:r>
                      <a:r>
                        <a:rPr lang="en-US" sz="800" b="1" baseline="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800" b="1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Cost- Time </a:t>
                      </a:r>
                      <a:r>
                        <a:rPr lang="en-US" sz="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Investment </a:t>
                      </a:r>
                      <a:endParaRPr lang="en-US" sz="9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(One Time &amp; Recurring Labor costs)</a:t>
                      </a:r>
                      <a:endParaRPr lang="en-US" sz="9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Anticipated</a:t>
                      </a:r>
                      <a:endParaRPr lang="en-US" sz="9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Labor</a:t>
                      </a:r>
                      <a:r>
                        <a:rPr lang="en-US" sz="800" b="1" baseline="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800" b="1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Benefit</a:t>
                      </a:r>
                      <a:r>
                        <a:rPr lang="en-US" sz="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: </a:t>
                      </a:r>
                      <a:r>
                        <a:rPr lang="en-US" sz="800" b="1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Time </a:t>
                      </a:r>
                      <a:r>
                        <a:rPr lang="en-US" sz="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reduction</a:t>
                      </a:r>
                      <a:endParaRPr lang="en-US" sz="9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(One Time &amp; Recurring Labor benefits)</a:t>
                      </a:r>
                      <a:endParaRPr lang="en-US" sz="9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Anticipated Significant Other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Cost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Anticipated Significant Other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Benefits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Total</a:t>
                      </a:r>
                      <a:r>
                        <a:rPr lang="en-US" sz="800" b="1" baseline="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Cost </a:t>
                      </a:r>
                      <a:r>
                        <a:rPr lang="en-US" sz="800" b="1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(A+C)</a:t>
                      </a:r>
                      <a:endParaRPr lang="en-US" sz="9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Total</a:t>
                      </a:r>
                      <a:r>
                        <a:rPr lang="en-US" sz="800" b="1" baseline="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benefit</a:t>
                      </a:r>
                      <a:r>
                        <a:rPr lang="en-US" sz="800" b="1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(B+D)</a:t>
                      </a:r>
                      <a:endParaRPr lang="en-US" sz="9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Priority Ratio: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Benefit/Cost Ratio (H/G)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2994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94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94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94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94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94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94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94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94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9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111" marR="56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 bwMode="auto">
          <a:xfrm>
            <a:off x="6156176" y="2060848"/>
            <a:ext cx="2664296" cy="3888432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3779912" y="4149080"/>
            <a:ext cx="1800200" cy="2160240"/>
          </a:xfrm>
          <a:prstGeom prst="ellipse">
            <a:avLst/>
          </a:prstGeom>
          <a:solidFill>
            <a:srgbClr val="92D050"/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Higher CB Ratio, </a:t>
            </a:r>
            <a:r>
              <a:rPr kumimoji="0" lang="en-US" sz="160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adjusted for Other Costs,</a:t>
            </a:r>
            <a:r>
              <a:rPr kumimoji="0" lang="en-US" sz="160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higher priority</a:t>
            </a:r>
            <a:endParaRPr kumimoji="0" lang="en-US" sz="16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4912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Prioritization- </a:t>
            </a:r>
            <a:br>
              <a:rPr lang="en-US" dirty="0" smtClean="0"/>
            </a:br>
            <a:r>
              <a:rPr lang="en-US" dirty="0" smtClean="0"/>
              <a:t>Simplified Transaction Cost Analysis</a:t>
            </a:r>
            <a:endParaRPr lang="en-US" dirty="0"/>
          </a:p>
        </p:txBody>
      </p:sp>
      <p:sp>
        <p:nvSpPr>
          <p:cNvPr id="778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7825" name="Rectangle 1"/>
          <p:cNvSpPr>
            <a:spLocks noChangeArrowheads="1"/>
          </p:cNvSpPr>
          <p:nvPr/>
        </p:nvSpPr>
        <p:spPr bwMode="auto">
          <a:xfrm>
            <a:off x="784152" y="1496830"/>
            <a:ext cx="7632848" cy="4825880"/>
          </a:xfrm>
          <a:prstGeom prst="rect">
            <a:avLst/>
          </a:prstGeom>
          <a:solidFill>
            <a:srgbClr val="B6DDE8"/>
          </a:solidFill>
          <a:ln w="63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Simplified Transaction Cost Analysis: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Establishing the Priority Ratio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Total Cost 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per business solution =  Anticipated Monetary Cost ($ Investment cost) + Anticipated Non-Monetary Cost- Time Investment --- </a:t>
            </a:r>
            <a:r>
              <a:rPr kumimoji="0" lang="en-US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Add column A and C from the CBA  template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Total Benefit 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per business solution = Anticipated Monetary Benefit (total $ saving)+ Anticipated Non Monetary Benefit- Time/Labor cost saving--- </a:t>
            </a:r>
            <a:r>
              <a:rPr kumimoji="0" lang="en-US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Add column B and D from the CBA template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Priority Ratio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per business solution = Total Benefit Ratio/Total Cost Ratio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sz="1800" dirty="0" smtClean="0">
                <a:latin typeface="Arial" pitchFamily="34" charset="0"/>
                <a:cs typeface="Times New Roman" pitchFamily="18" charset="0"/>
              </a:rPr>
              <a:t>Priority Ratio is </a:t>
            </a:r>
            <a:r>
              <a:rPr lang="en-US" sz="1800" b="1" dirty="0" smtClean="0">
                <a:latin typeface="Arial" pitchFamily="34" charset="0"/>
                <a:cs typeface="Times New Roman" pitchFamily="18" charset="0"/>
              </a:rPr>
              <a:t>adjusted for Other costs and benefits </a:t>
            </a:r>
            <a:r>
              <a:rPr lang="en-US" sz="1800" dirty="0" smtClean="0">
                <a:latin typeface="Arial" pitchFamily="34" charset="0"/>
                <a:cs typeface="Times New Roman" pitchFamily="18" charset="0"/>
              </a:rPr>
              <a:t>(subjective adjustment)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1725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 BASED COSTING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462"/>
            <a:ext cx="7772400" cy="4114800"/>
          </a:xfrm>
        </p:spPr>
        <p:txBody>
          <a:bodyPr/>
          <a:lstStyle/>
          <a:p>
            <a:endParaRPr lang="en-US" sz="1600" dirty="0" smtClean="0"/>
          </a:p>
          <a:p>
            <a:r>
              <a:rPr lang="en-US" sz="1600" dirty="0" smtClean="0"/>
              <a:t>ABC simple way to map: (SITUATION WITHOUT VS WITH LTA).</a:t>
            </a:r>
          </a:p>
          <a:p>
            <a:pPr lvl="1"/>
            <a:r>
              <a:rPr lang="en-US" sz="1600" dirty="0" smtClean="0"/>
              <a:t> what are the steps/processes to get a particular job done, </a:t>
            </a:r>
          </a:p>
          <a:p>
            <a:pPr lvl="1"/>
            <a:r>
              <a:rPr lang="en-US" sz="1600" dirty="0" smtClean="0"/>
              <a:t>What profile of staff is involved (Project </a:t>
            </a:r>
            <a:r>
              <a:rPr lang="en-US" sz="1600" dirty="0" err="1" smtClean="0"/>
              <a:t>Asst</a:t>
            </a:r>
            <a:r>
              <a:rPr lang="en-US" sz="1600" dirty="0" smtClean="0"/>
              <a:t>, OM, Procurement assistant etc… )  </a:t>
            </a:r>
          </a:p>
          <a:p>
            <a:pPr lvl="1"/>
            <a:r>
              <a:rPr lang="en-US" sz="1600" dirty="0" smtClean="0"/>
              <a:t>What are the grades of staff involved ( G6, G7, NOA, B, C D, P3, 4, 5 D etc..) </a:t>
            </a:r>
          </a:p>
          <a:p>
            <a:pPr lvl="1"/>
            <a:r>
              <a:rPr lang="en-US" sz="1600" dirty="0" smtClean="0"/>
              <a:t>How long does it takes to complete each process? </a:t>
            </a:r>
          </a:p>
          <a:p>
            <a:pPr lvl="1"/>
            <a:r>
              <a:rPr lang="en-US" sz="1600" dirty="0" smtClean="0"/>
              <a:t>What is the hourly </a:t>
            </a:r>
            <a:r>
              <a:rPr lang="en-US" sz="1600" dirty="0" err="1" smtClean="0"/>
              <a:t>proforma</a:t>
            </a:r>
            <a:r>
              <a:rPr lang="en-US" sz="1600" dirty="0" smtClean="0"/>
              <a:t> cost for each type of staff involved ? </a:t>
            </a:r>
          </a:p>
          <a:p>
            <a:pPr lvl="1"/>
            <a:r>
              <a:rPr lang="en-US" sz="1600" dirty="0" smtClean="0"/>
              <a:t>What is the total cost per process/step </a:t>
            </a:r>
          </a:p>
          <a:p>
            <a:pPr lvl="1"/>
            <a:r>
              <a:rPr lang="en-US" sz="1600" dirty="0" smtClean="0"/>
              <a:t>What is the standard procurement cost in a situation without LTA Vs situation with LTA.</a:t>
            </a:r>
          </a:p>
          <a:p>
            <a:pPr lvl="1"/>
            <a:r>
              <a:rPr lang="en-US" sz="1600" dirty="0" smtClean="0"/>
              <a:t>What will be the saving per standard procurement process?</a:t>
            </a:r>
            <a:endParaRPr lang="en-US" sz="1600" dirty="0"/>
          </a:p>
          <a:p>
            <a:r>
              <a:rPr lang="en-US" sz="1600" dirty="0" smtClean="0"/>
              <a:t>By comparing the map of the proposed solution to the map of the current situation, the differences in time requirements (cycle times) and $ value can be established;</a:t>
            </a:r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7772400" cy="609600"/>
          </a:xfrm>
        </p:spPr>
        <p:txBody>
          <a:bodyPr/>
          <a:lstStyle/>
          <a:p>
            <a:r>
              <a:rPr lang="en-US" dirty="0" smtClean="0"/>
              <a:t>ABC SIMPLE PROCUREMENT</a:t>
            </a:r>
            <a:endParaRPr lang="en-US" dirty="0"/>
          </a:p>
        </p:txBody>
      </p:sp>
      <p:pic>
        <p:nvPicPr>
          <p:cNvPr id="1054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465" y="1700808"/>
            <a:ext cx="8496944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0922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ABC </a:t>
            </a:r>
            <a:r>
              <a:rPr lang="en-US" dirty="0" smtClean="0"/>
              <a:t>RECRUITMENT 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304800" y="1143000"/>
          <a:ext cx="8640960" cy="571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03" name="Worksheet" r:id="rId3" imgW="13658985" imgH="14201775" progId="Excel.Sheet.12">
                  <p:embed/>
                </p:oleObj>
              </mc:Choice>
              <mc:Fallback>
                <p:oleObj name="Worksheet" r:id="rId3" imgW="13658985" imgH="14201775" progId="Excel.Shee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143000"/>
                        <a:ext cx="8640960" cy="5715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202652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nssc_pptx_template_0">
  <a:themeElements>
    <a:clrScheme name="Presentazione vuo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zione vuota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Presentazione vuo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unssc_pptx_template_0</Template>
  <TotalTime>11587</TotalTime>
  <Words>526</Words>
  <Application>Microsoft Office PowerPoint</Application>
  <PresentationFormat>On-screen Show (4:3)</PresentationFormat>
  <Paragraphs>190</Paragraphs>
  <Slides>10</Slides>
  <Notes>1</Notes>
  <HiddenSlides>1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unssc_pptx_template_0</vt:lpstr>
      <vt:lpstr>Worksheet</vt:lpstr>
      <vt:lpstr>Operations Analysis- Step 3:  Cost Benefit Analysis</vt:lpstr>
      <vt:lpstr>Cost Benefit Analysis</vt:lpstr>
      <vt:lpstr>Cost Benefit Analysis</vt:lpstr>
      <vt:lpstr>PowerPoint Presentation</vt:lpstr>
      <vt:lpstr>Template Simplified Transaction Cost Analysis</vt:lpstr>
      <vt:lpstr>Prioritization-  Simplified Transaction Cost Analysis</vt:lpstr>
      <vt:lpstr>ACTIVITY BASED COSTING </vt:lpstr>
      <vt:lpstr>ABC SIMPLE PROCUREMENT</vt:lpstr>
      <vt:lpstr>ABC RECRUITMENT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Michele Ribotta</dc:creator>
  <cp:lastModifiedBy>Lars Tushuizen</cp:lastModifiedBy>
  <cp:revision>438</cp:revision>
  <cp:lastPrinted>2012-09-10T20:05:44Z</cp:lastPrinted>
  <dcterms:created xsi:type="dcterms:W3CDTF">2012-06-21T11:41:42Z</dcterms:created>
  <dcterms:modified xsi:type="dcterms:W3CDTF">2014-11-24T03:48:25Z</dcterms:modified>
</cp:coreProperties>
</file>